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9" r:id="rId3"/>
    <p:sldId id="380" r:id="rId4"/>
    <p:sldId id="391" r:id="rId5"/>
    <p:sldId id="392" r:id="rId6"/>
    <p:sldId id="381" r:id="rId7"/>
    <p:sldId id="382" r:id="rId8"/>
    <p:sldId id="370" r:id="rId9"/>
    <p:sldId id="376" r:id="rId10"/>
    <p:sldId id="365" r:id="rId11"/>
    <p:sldId id="369" r:id="rId12"/>
    <p:sldId id="377" r:id="rId13"/>
    <p:sldId id="333" r:id="rId14"/>
    <p:sldId id="372" r:id="rId15"/>
    <p:sldId id="373" r:id="rId16"/>
    <p:sldId id="371" r:id="rId17"/>
    <p:sldId id="363" r:id="rId18"/>
    <p:sldId id="335" r:id="rId19"/>
    <p:sldId id="343" r:id="rId20"/>
    <p:sldId id="378" r:id="rId21"/>
    <p:sldId id="384" r:id="rId22"/>
    <p:sldId id="385" r:id="rId23"/>
    <p:sldId id="387" r:id="rId24"/>
    <p:sldId id="386" r:id="rId25"/>
    <p:sldId id="388" r:id="rId26"/>
    <p:sldId id="389" r:id="rId27"/>
  </p:sldIdLst>
  <p:sldSz cx="9144000" cy="6858000" type="screen4x3"/>
  <p:notesSz cx="6669088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FF"/>
    <a:srgbClr val="CC00CC"/>
    <a:srgbClr val="0000FF"/>
    <a:srgbClr val="008000"/>
    <a:srgbClr val="FF99CC"/>
    <a:srgbClr val="CC00FF"/>
    <a:srgbClr val="66FFFF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ลักษณะ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56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78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1"/>
            <a:ext cx="289066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9837"/>
            <a:ext cx="2890665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9837"/>
            <a:ext cx="2890665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32CE75-0AEF-4CDC-8390-D6C961B1D45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36258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pPr>
              <a:defRPr/>
            </a:pPr>
            <a:fld id="{09CA549B-2D4D-4CAF-9868-AF0365E1A4A1}" type="datetimeFigureOut">
              <a:rPr lang="th-TH"/>
              <a:pPr>
                <a:defRPr/>
              </a:pPr>
              <a:t>13/11/62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5" y="4714123"/>
            <a:ext cx="5335893" cy="4468099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9837"/>
            <a:ext cx="2890665" cy="495221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th-TH"/>
              <a:t>เอกสารสำหรับสื่อสารภายในจุฬาลงกรณ์มหาวิทยาลัย ห้ามเผยแพร่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837"/>
            <a:ext cx="2890665" cy="495221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pPr>
              <a:defRPr/>
            </a:pPr>
            <a:fld id="{8A8BA69E-31E8-43F3-B3A8-FCBE411C6E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24462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37155" indent="-283521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34085" indent="-226817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87718" indent="-226817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41352" indent="-226817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E0DE7D9B-5F12-4CEA-AF8D-DC9AF082EF63}" type="slidenum">
              <a:rPr lang="th-TH" sz="1200"/>
              <a:pPr eaLnBrk="1" hangingPunct="1"/>
              <a:t>1</a:t>
            </a:fld>
            <a:endParaRPr lang="th-TH" sz="1200"/>
          </a:p>
        </p:txBody>
      </p:sp>
      <p:sp>
        <p:nvSpPr>
          <p:cNvPr id="5125" name="ตัวยึดท้ายกระดา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37155" indent="-283521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34085" indent="-226817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87718" indent="-226817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41352" indent="-226817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200"/>
              <a:t>เอกสารสำหรับสื่อสารภายในจุฬาลงกรณ์มหาวิทยาลัย ห้ามเผยแพร่</a:t>
            </a:r>
          </a:p>
        </p:txBody>
      </p:sp>
    </p:spTree>
    <p:extLst>
      <p:ext uri="{BB962C8B-B14F-4D97-AF65-F5344CB8AC3E}">
        <p14:creationId xmlns:p14="http://schemas.microsoft.com/office/powerpoint/2010/main" val="7804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เอกสารสำหรับสื่อสารภายในจุฬาลงกรณ์มหาวิทยาลัย ห้ามเผยแพร่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8BA69E-31E8-43F3-B3A8-FCBE411C6EAF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94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เอกสารสำหรับสื่อสารภายในจุฬาลงกรณ์มหาวิทยาลัย ห้ามเผยแพร่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8BA69E-31E8-43F3-B3A8-FCBE411C6EAF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44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เอกสารสำหรับสื่อสารภายในจุฬาลงกรณ์มหาวิทยาลัย ห้ามเผยแพร่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8BA69E-31E8-43F3-B3A8-FCBE411C6EAF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863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เอกสารสำหรับสื่อสารภายในจุฬาลงกรณ์มหาวิทยาลัย ห้ามเผยแพร่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8BA69E-31E8-43F3-B3A8-FCBE411C6EAF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1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เอกสารสำหรับสื่อสารภายในจุฬาลงกรณ์มหาวิทยาลัย ห้ามเผยแพร่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8BA69E-31E8-43F3-B3A8-FCBE411C6EAF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93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เอกสารสำหรับสื่อสารภายในจุฬาลงกรณ์มหาวิทยาลัย ห้ามเผยแพร่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8BA69E-31E8-43F3-B3A8-FCBE411C6EAF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5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เอกสารสำหรับสื่อสารภายในจุฬาลงกรณ์มหาวิทยาลัย ห้ามเผยแพร่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DD81DA-61FC-457A-B6CB-BB478F1CAAC6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976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D749-F540-4F76-AE8B-99D8C87EB9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020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F81F-F278-402F-80FE-6A617495590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10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513"/>
            <a:ext cx="20574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198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508E0-CBA2-4B05-BE42-0FEF97D147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36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A6DD-4436-4E1A-90E8-BEF9AE819F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87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8EA8-91DB-43FB-AB78-320AB3FD7A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994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22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2133600"/>
            <a:ext cx="403383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5135-9803-4DD5-AADB-661A4D620A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81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25D1-B891-4DB2-8E90-9E4243054F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655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87BE-B45A-413D-B12A-203E4FF5E3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149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EF72F-6BEA-4EA2-B4E4-0030ACA1136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952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4344-0DCE-4F9B-A4B9-02321F9384E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577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56FD6-D627-400C-95C4-D0F394C327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974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25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184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453188"/>
            <a:ext cx="10906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BFF20C-6A10-464B-B6FF-FECDADA1B5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thaiDist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thaiDist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2pPr>
      <a:lvl3pPr algn="thaiDist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3pPr>
      <a:lvl4pPr algn="thaiDist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4pPr>
      <a:lvl5pPr algn="thaiDist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5pPr>
      <a:lvl6pPr marL="457200" algn="thaiDist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6pPr>
      <a:lvl7pPr marL="914400" algn="thaiDist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7pPr>
      <a:lvl8pPr marL="1371600" algn="thaiDist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8pPr>
      <a:lvl9pPr marL="1828800" algn="thaiDist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Comic Sans MS" pitchFamily="66" charset="0"/>
          <a:cs typeface="Browallia New" pitchFamily="34" charset="-34"/>
        </a:defRPr>
      </a:lvl9pPr>
    </p:titleStyle>
    <p:bodyStyle>
      <a:lvl1pPr marL="342900" indent="-342900" algn="thaiDist" rtl="0" eaLnBrk="0" fontAlgn="base" hangingPunct="0">
        <a:spcBef>
          <a:spcPct val="20000"/>
        </a:spcBef>
        <a:spcAft>
          <a:spcPct val="0"/>
        </a:spcAft>
        <a:buClr>
          <a:srgbClr val="FF6699"/>
        </a:buClr>
        <a:buChar char="•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thaiDi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  <a:cs typeface="+mn-cs"/>
        </a:defRPr>
      </a:lvl2pPr>
      <a:lvl3pPr marL="1143000" indent="-228600" algn="thaiDi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cs typeface="+mn-cs"/>
        </a:defRPr>
      </a:lvl3pPr>
      <a:lvl4pPr marL="1600200" indent="-228600" algn="thaiDi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  <a:cs typeface="+mn-cs"/>
        </a:defRPr>
      </a:lvl4pPr>
      <a:lvl5pPr marL="2057400" indent="-228600" algn="thaiDi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cs typeface="+mn-cs"/>
        </a:defRPr>
      </a:lvl5pPr>
      <a:lvl6pPr marL="2514600" indent="-228600" algn="thaiDist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cs typeface="+mn-cs"/>
        </a:defRPr>
      </a:lvl6pPr>
      <a:lvl7pPr marL="2971800" indent="-228600" algn="thaiDist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cs typeface="+mn-cs"/>
        </a:defRPr>
      </a:lvl7pPr>
      <a:lvl8pPr marL="3429000" indent="-228600" algn="thaiDist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cs typeface="+mn-cs"/>
        </a:defRPr>
      </a:lvl8pPr>
      <a:lvl9pPr marL="3886200" indent="-228600" algn="thaiDist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&#3586;&#3633;&#3657;&#3609;&#3605;&#3629;&#3609;&#3592;&#3633;&#3604;&#3607;&#3635;&#3586;&#3657;&#3629;&#3617;&#3641;&#3621;&#3626;&#3634;&#3619;&#3632;&#3626;&#3635;&#3588;&#3633;&#3597;&#3651;&#3609;&#3626;&#3633;&#3597;&#3597;&#3634;%20(&#3648;&#3623;&#3655;&#3610;)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3588;&#3641;&#3656;&#3617;&#3639;&#3629;&#3585;&#3634;&#3619;&#3605;&#3619;&#3623;&#3592;&#3619;&#3633;&#3610;%20&#3651;&#3609;&#3619;&#3632;&#3610;&#3610;%20e-gp%20(&#3648;&#3623;&#3655;&#3610;)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&#3588;&#3641;&#3656;&#3617;&#3639;&#3629;&#3585;&#3634;&#3619;&#3605;&#3619;&#3623;&#3592;&#3619;&#3633;&#3610;%20&#3651;&#3609;&#3619;&#3632;&#3610;&#3610;%20e-gp%20(&#3648;&#3623;&#3655;&#3610;)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curement.sct@gmail.com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588;&#3641;&#3656;&#3617;&#3639;&#3629;&#3585;&#3634;&#3619;&#3651;&#3594;&#3657;&#3591;&#3634;&#3609;&#3619;&#3632;&#3610;&#3610;%20EGP%20&#3611;&#3619;&#3633;&#3610;%20-(&#3651;&#3627;&#3617;&#3656;)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649;&#3612;&#3609;&#3585;&#3634;&#3619;&#3592;&#3633;&#3604;&#3595;&#3639;&#3657;&#3629;&#3619;&#3623;&#3617;.x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623;&#3633;&#3605;&#3636;&#3585;&#3634;&#3619;&#3595;&#3656;&#3629;&#3617;%20(1)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131119_%2023_Conversion%20AA.-Recheck%20Fotmat%201_PRD_F1.0.xls" TargetMode="External"/><Relationship Id="rId2" Type="http://schemas.openxmlformats.org/officeDocument/2006/relationships/hyperlink" Target="&#3626;&#3619;&#3640;&#3611;13112019%20&#3626;&#3636;&#3609;&#3607;&#3619;&#3633;&#3614;&#3618;&#3660;&#3627;&#3621;&#3633;&#3585;Mapping2562.x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3627;&#3621;&#3633;&#3585;&#3648;&#3585;&#3603;&#3601;&#3660;&#3649;&#3609;&#3623;&#3611;&#3599;&#3636;&#3610;&#3633;&#3605;&#3636;&#3607;&#3634;&#3591;&#3610;&#3633;&#3597;&#3594;&#3637;2561.pdf" TargetMode="External"/><Relationship Id="rId2" Type="http://schemas.openxmlformats.org/officeDocument/2006/relationships/hyperlink" Target="&#3605;&#3619;&#3623;&#3592;&#3626;&#3629;&#3610;&#3588;&#3619;&#3640;&#3616;&#3633;&#3603;&#3601;&#3660;%20&#3588;&#3603;&#3632;&#3623;&#3636;&#3607;&#3618;&#3634;&#3624;&#3634;&#3626;&#3605;&#3619;&#3660;%20&#3611;&#3637;%2062.xls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131119%20&#3610;&#3633;&#3597;&#3594;&#3637;&#3623;&#3633;&#3626;&#3604;&#3640;&#3626;&#3635;&#3609;&#3633;&#3585;&#3591;&#3634;&#3609;2562.xls" TargetMode="External"/><Relationship Id="rId2" Type="http://schemas.openxmlformats.org/officeDocument/2006/relationships/hyperlink" Target="Template%20&#3586;&#3629;&#3626;&#3619;&#3657;&#3634;&#3591;&#3648;&#3621;&#3586;&#3607;&#3637;&#3656;&#3626;&#3636;&#3609;&#3607;&#3619;&#3633;&#3614;&#3618;&#3660;%20S4%20HANA%20(1).xl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3651;&#3610;&#3648;&#3610;&#3636;&#3585;&#3592;&#3656;&#3634;&#3618;,%20&#3651;&#3610;&#3618;&#3639;&#3617;&#3623;&#3633;&#3626;&#3604;&#3640;%202562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O%20&#3595;&#3656;&#3629;&#3617;&#3611;&#3633;&#3658;&#3617;%20(1).pdf" TargetMode="External"/><Relationship Id="rId2" Type="http://schemas.openxmlformats.org/officeDocument/2006/relationships/hyperlink" Target="PR%20&#3595;&#3656;&#3629;&#3617;&#3611;&#3633;&#3658;&#3617;%20%20(1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in.sc.chula.ac.th/stock/download-s-other.php" TargetMode="External"/><Relationship Id="rId5" Type="http://schemas.openxmlformats.org/officeDocument/2006/relationships/hyperlink" Target="&#3619;&#3634;&#3618;&#3585;&#3634;&#3619;&#3588;&#3619;&#3640;&#3616;&#3633;&#3601;&#3603;&#3660;&#3588;&#3603;&#3632;&#3623;&#3636;&#3607;&#3618;&#3634;&#3624;&#3634;&#3626;&#3605;&#3619;&#3660;%20&#3611;&#3637;&#3591;&#3610;&#3611;&#3619;&#3632;&#3617;&#3634;&#3603;%202563%20(3).xlsx" TargetMode="External"/><Relationship Id="rId4" Type="http://schemas.openxmlformats.org/officeDocument/2006/relationships/hyperlink" Target="&#3619;&#3634;&#3618;&#3591;&#3634;&#3609;&#3649;&#3612;&#3609;&#3585;&#3634;&#3619;&#3592;&#3633;&#3604;&#3595;&#3639;&#3657;&#3629;&#3592;&#3633;&#3604;&#3592;&#3657;&#3634;&#3591;&#3591;&#3610;&#3611;&#3619;&#3632;&#3617;&#3634;&#3603;&#3649;&#3612;&#3656;&#3609;&#3604;&#3636;&#3609;%20632%20(2).xl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26;&#3656;&#3623;&#3609;&#3594;&#3604;&#3648;&#3594;&#3618;.pdf" TargetMode="External"/><Relationship Id="rId2" Type="http://schemas.openxmlformats.org/officeDocument/2006/relationships/hyperlink" Target="&#3586;&#3629;&#3591;&#3649;&#3606;&#3617;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588;&#3656;&#3634;%20kpdf.pdf" TargetMode="External"/><Relationship Id="rId2" Type="http://schemas.openxmlformats.org/officeDocument/2006/relationships/hyperlink" Target="&#3585;&#3634;&#3619;&#3651;&#3594;&#3657;&#3648;&#3619;&#3639;&#3629;&#3652;&#3607;&#3618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3585;&#3635;&#3627;&#3609;&#3604;&#3588;&#3640;&#3603;&#3626;&#3617;&#3610;&#3633;&#3605;&#3636;&#3585;&#3588;+(&#3585;&#3623;&#3592;)+0405.2-&#3623;52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4" y="5068341"/>
            <a:ext cx="9036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(1</a:t>
            </a:r>
            <a:r>
              <a:rPr lang="th-TH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0.30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น.)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 215 ชั้น 2 อาคารเคมี 2 คณะวิทยาศาสตร์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-27384"/>
            <a:ext cx="9144000" cy="11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2pPr>
            <a:lvl3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3pPr>
            <a:lvl4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4pPr>
            <a:lvl5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5pPr>
            <a:lvl6pPr marL="4572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6pPr>
            <a:lvl7pPr marL="9144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7pPr>
            <a:lvl8pPr marL="13716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8pPr>
            <a:lvl9pPr marL="18288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9pPr>
          </a:lstStyle>
          <a:p>
            <a:pPr algn="ctr" eaLnBrk="1" hangingPunct="1">
              <a:defRPr/>
            </a:pPr>
            <a:r>
              <a:rPr lang="th-TH" kern="0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การประชุมเจ้าหน้าที่พัสดุ ภายในคณะวิทยาศาสตร์</a:t>
            </a:r>
            <a:endParaRPr lang="th-TH" kern="0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57192"/>
          </a:xfrm>
        </p:spPr>
        <p:txBody>
          <a:bodyPr/>
          <a:lstStyle/>
          <a:p>
            <a:pPr marL="457200" lvl="1" indent="0">
              <a:buNone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กรณีดำเนินการยังไม่ครบถ้วน</a:t>
            </a: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3243" t="14915" r="24347" b="4382"/>
          <a:stretch/>
        </p:blipFill>
        <p:spPr bwMode="auto">
          <a:xfrm>
            <a:off x="297348" y="1707594"/>
            <a:ext cx="3879115" cy="4169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9805" t="21272" r="19952" b="20531"/>
          <a:stretch/>
        </p:blipFill>
        <p:spPr bwMode="auto">
          <a:xfrm>
            <a:off x="4176463" y="1697735"/>
            <a:ext cx="4860033" cy="37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www.gprocurement.go.th/wps/wcm/connect/32323e58-2fbb-4c2a-9662-b4cc8cdcf559/iconbigbook.png?MOD=AJPERES&amp;CACHEID=ROOTWORKSPACE-32323e58-2fbb-4c2a-9662-b4cc8cdcf559-lVwjFHC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207209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0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5719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ตรวจรับพัสดุ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 กรณีไม่ตรวจรับในระบบ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e-GP</a:t>
            </a: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.2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กรณีไม่จัดส่งเอกสารให้หน่วยพัสดุตรวจรับในระบบ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CU-ERP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 algn="ctr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บริษัทได้รับเงิน ล่าช้า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       กรณีครุภัณฑ์ การคำนวณค่าเสื่อม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CU-ERP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ไม่ถูกต้อง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    ข้อมูลในระบบ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CU-ERP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ไม่ถูกต้อง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2" name="Down Arrow 1"/>
          <p:cNvSpPr/>
          <p:nvPr/>
        </p:nvSpPr>
        <p:spPr>
          <a:xfrm>
            <a:off x="4473146" y="2996952"/>
            <a:ext cx="288032" cy="36004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FF"/>
              </a:solidFill>
            </a:endParaRPr>
          </a:p>
        </p:txBody>
      </p:sp>
      <p:pic>
        <p:nvPicPr>
          <p:cNvPr id="5" name="Picture 2" descr="http://www.gprocurement.go.th/wps/wcm/connect/32323e58-2fbb-4c2a-9662-b4cc8cdcf559/iconbigbook.png?MOD=AJPERES&amp;CACHEID=ROOTWORKSPACE-32323e58-2fbb-4c2a-9662-b4cc8cdcf559-lVwjFHC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74" y="5805264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26C9BB2-BC15-457B-8A5F-C5565AA9AEBD}" type="slidenum">
              <a:rPr lang="en-US" sz="1400" smtClean="0"/>
              <a:pPr eaLnBrk="1" hangingPunct="1"/>
              <a:t>12</a:t>
            </a:fld>
            <a:endParaRPr lang="th-TH" sz="1400" smtClean="0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57192"/>
          </a:xfrm>
        </p:spPr>
        <p:txBody>
          <a:bodyPr/>
          <a:lstStyle/>
          <a:p>
            <a:pPr marL="0" indent="0" algn="l"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		2.4 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ดำเนินการใน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e-GP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ไม่ครบทุกขั้นตอน </a:t>
            </a:r>
          </a:p>
          <a:p>
            <a:pPr marL="0" indent="0" algn="l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เมื่อทำการตรวจรับพัสดุแล้ว   	ต้องดำเนินการต่อจนถึงสถานะ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  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4103948" y="1736812"/>
            <a:ext cx="288032" cy="36004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83473"/>
            <a:ext cx="6953870" cy="407267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96136" y="4941168"/>
            <a:ext cx="2160240" cy="79208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0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26C9BB2-BC15-457B-8A5F-C5565AA9AEBD}" type="slidenum">
              <a:rPr lang="en-US" sz="1400" smtClean="0"/>
              <a:pPr eaLnBrk="1" hangingPunct="1"/>
              <a:t>13</a:t>
            </a:fld>
            <a:endParaRPr lang="th-TH" sz="1400" smtClean="0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57192"/>
          </a:xfrm>
        </p:spPr>
        <p:txBody>
          <a:bodyPr/>
          <a:lstStyle/>
          <a:p>
            <a:pPr marL="0" indent="0" algn="l"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		2.4 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ดำเนินการใน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e-GP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ไม่ครบทุกขั้นตอน </a:t>
            </a:r>
          </a:p>
          <a:p>
            <a:pPr marL="0" indent="0" algn="l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เมื่อทำการตรวจรับพัสดุแล้ว   	ต้องดำเนินการต่อจนถึงสถานะ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  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4103948" y="1736812"/>
            <a:ext cx="288032" cy="36004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FF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 t="19809" r="26413" b="33003"/>
          <a:stretch/>
        </p:blipFill>
        <p:spPr bwMode="auto">
          <a:xfrm>
            <a:off x="611560" y="2232101"/>
            <a:ext cx="8075240" cy="360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9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26C9BB2-BC15-457B-8A5F-C5565AA9AEBD}" type="slidenum">
              <a:rPr lang="en-US" sz="1400" smtClean="0"/>
              <a:pPr eaLnBrk="1" hangingPunct="1"/>
              <a:t>14</a:t>
            </a:fld>
            <a:endParaRPr lang="th-TH" sz="1400" smtClean="0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57192"/>
          </a:xfrm>
        </p:spPr>
        <p:txBody>
          <a:bodyPr/>
          <a:lstStyle/>
          <a:p>
            <a:pPr marL="0" indent="0" algn="l"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		2.4 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ดำเนินการใน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e-GP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ไม่ครบทุกขั้นตอน </a:t>
            </a:r>
          </a:p>
          <a:p>
            <a:pPr marL="0" indent="0" algn="l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เมื่อทำการตรวจรับพัสดุแล้ว   	ต้องดำเนินการต่อจนถึงสถานะ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  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4103948" y="1736812"/>
            <a:ext cx="288032" cy="36004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FF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5443" t="17605" r="26279" b="32267"/>
          <a:stretch/>
        </p:blipFill>
        <p:spPr bwMode="auto">
          <a:xfrm>
            <a:off x="755576" y="2232100"/>
            <a:ext cx="7632848" cy="3974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91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26C9BB2-BC15-457B-8A5F-C5565AA9AEBD}" type="slidenum">
              <a:rPr lang="en-US" sz="1400" smtClean="0"/>
              <a:pPr eaLnBrk="1" hangingPunct="1"/>
              <a:t>15</a:t>
            </a:fld>
            <a:endParaRPr lang="th-TH" sz="1400" smtClean="0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57192"/>
          </a:xfrm>
        </p:spPr>
        <p:txBody>
          <a:bodyPr/>
          <a:lstStyle/>
          <a:p>
            <a:pPr marL="0" indent="0" algn="l"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		2.4 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ดำเนินการใน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e-GP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ไม่ครบทุกขั้นตอน </a:t>
            </a:r>
          </a:p>
          <a:p>
            <a:pPr marL="0" indent="0" algn="l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เมื่อทำการตรวจรับพัสดุแล้ว   	ต้องดำเนินการต่อจนถึงสถานะ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  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4103948" y="1736812"/>
            <a:ext cx="288032" cy="36004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FF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5581" t="19076" r="25996" b="33982"/>
          <a:stretch/>
        </p:blipFill>
        <p:spPr bwMode="auto">
          <a:xfrm>
            <a:off x="899592" y="2060848"/>
            <a:ext cx="7416824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www.gprocurement.go.th/wps/wcm/connect/32323e58-2fbb-4c2a-9662-b4cc8cdcf559/iconbigbook.png?MOD=AJPERES&amp;CACHEID=ROOTWORKSPACE-32323e58-2fbb-4c2a-9662-b4cc8cdcf559-lVwjFHC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331277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26C9BB2-BC15-457B-8A5F-C5565AA9AEBD}" type="slidenum">
              <a:rPr lang="en-US" sz="1400" smtClean="0"/>
              <a:pPr eaLnBrk="1" hangingPunct="1"/>
              <a:t>16</a:t>
            </a:fld>
            <a:endParaRPr lang="th-TH" sz="1400" smtClean="0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5719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2.5 ใบตรวจรับพัสดุ กรณีมีการปรับ ต้องตรวจสอบจำนวนเงินคงเหลือภายหลังหักค่าปรับ ถูกต้องหรือไม่</a:t>
            </a:r>
            <a:endPara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26" y="1906460"/>
            <a:ext cx="3672408" cy="4732634"/>
          </a:xfrm>
          <a:prstGeom prst="rect">
            <a:avLst/>
          </a:prstGeom>
          <a:solidFill>
            <a:schemeClr val="tx1">
              <a:alpha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2884998" y="4393788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6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8691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2.6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วันที่ในใบส่งของ ภาควิชาฯ ประทับ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หรือ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เขียนวันที่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ให้บริษัท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พิมพ์จากบริษัท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2.7 ภาค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วิชาฯ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จัดส่งสำเนาใบ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ของให้หน่วย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ก่อนที่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คณะกรรมการจะทำการ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รับพัสดุ   เมื่อหน่วยพัสดุ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ออกใบตรวจรับให้แล้ว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ตรวจรับพัสดุมีมติ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ไม่ตรวจรับ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ทำให้ต้องมีการยกเลิกใบตรวจรับพัสดุใน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  <a:p>
            <a:pPr marL="0" indent="0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 descr="à¸à¸¥à¸à¸²à¸£à¸à¹à¸à¸«à¸²à¸£à¸¹à¸à¸ à¸²à¸à¸ªà¸³à¸«à¸£à¸±à¸ FAX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7"/>
          <a:stretch/>
        </p:blipFill>
        <p:spPr bwMode="auto">
          <a:xfrm>
            <a:off x="467544" y="3573016"/>
            <a:ext cx="1800200" cy="1686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5725734"/>
            <a:ext cx="19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FAX : 02-251-7629</a:t>
            </a:r>
            <a:endParaRPr lang="th-TH" sz="2400" dirty="0"/>
          </a:p>
        </p:txBody>
      </p:sp>
      <p:pic>
        <p:nvPicPr>
          <p:cNvPr id="6" name="Picture 5" descr="à¸à¸¥à¸à¸²à¸£à¸à¹à¸à¸«à¸²à¸£à¸¹à¸à¸ à¸²à¸à¸ªà¸³à¸«à¸£à¸±à¸ ma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232248" cy="197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à¸à¸¥à¸à¸²à¸£à¸à¹à¸à¸«à¸²à¸£à¸¹à¸à¸ à¸²à¸à¸ªà¸³à¸«à¸£à¸±à¸ l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524144"/>
            <a:ext cx="1944216" cy="1735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78397" y="5683828"/>
            <a:ext cx="40361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TH SarabunPSK" panose="020B0500040200020003" pitchFamily="34" charset="-34"/>
                <a:ea typeface="Calibri" panose="020F0502020204030204" pitchFamily="34" charset="0"/>
              </a:rPr>
              <a:t>e-mail : </a:t>
            </a:r>
            <a:r>
              <a:rPr lang="en-US" sz="2500" b="1" u="sng" dirty="0" smtClean="0">
                <a:solidFill>
                  <a:srgbClr val="0563C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  <a:hlinkClick r:id="rId5"/>
              </a:rPr>
              <a:t>procurement.sc@gmail.com</a:t>
            </a:r>
            <a:endParaRPr lang="th-TH" sz="2500" dirty="0"/>
          </a:p>
        </p:txBody>
      </p:sp>
      <p:sp>
        <p:nvSpPr>
          <p:cNvPr id="9" name="Rectangle 8"/>
          <p:cNvSpPr/>
          <p:nvPr/>
        </p:nvSpPr>
        <p:spPr>
          <a:xfrm>
            <a:off x="6264583" y="5703639"/>
            <a:ext cx="277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Line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เจ้าหน้าที่พัสดุวิทยา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9900" y="6617097"/>
            <a:ext cx="1090612" cy="268287"/>
          </a:xfrm>
        </p:spPr>
        <p:txBody>
          <a:bodyPr/>
          <a:lstStyle/>
          <a:p>
            <a:pPr>
              <a:defRPr/>
            </a:pPr>
            <a:fld id="{5D68A6DD-4436-4E1A-90E8-BEF9AE819F83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18</a:t>
            </a:fld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7727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การบริหารสัญญา กรณีการคำนวณค่าปรับ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 algn="l"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3.1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ตรวจสอบวันครบกำหนดส่งมอบปล่อยให้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ระยะเวลาล่วงเลย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เร่งรัดบริษัท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กรณีการปรับในระบบ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e-GP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ไม่ดำเนินการให้ครบถ้วนตามขั้นตอนใน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3.3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กรณีการปรับในระบบ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CU-ERP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ไม่ดำเนินการให้ครบถ้วน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3.4 วิธีการ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นับจำนวนวัน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 นับ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3.5 ไม่จัดทำเอกสาร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ขออนุมัติปรับก่อนส่ง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 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http://www.gprocurement.go.th/wps/wcm/connect/32323e58-2fbb-4c2a-9662-b4cc8cdcf559/iconbigbook.png?MOD=AJPERES&amp;CACHEID=ROOTWORKSPACE-32323e58-2fbb-4c2a-9662-b4cc8cdcf559-lVwjFH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69" y="4076700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11560" y="3573016"/>
            <a:ext cx="8208912" cy="314845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9792" y="5805264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2" descr="http://www.gprocurement.go.th/wps/wcm/connect/32323e58-2fbb-4c2a-9662-b4cc8cdcf559/iconbigbook.png?MOD=AJPERES&amp;CACHEID=ROOTWORKSPACE-32323e58-2fbb-4c2a-9662-b4cc8cdcf559-lVwjFH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86" y="3140968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19</a:t>
            </a:fld>
            <a:endParaRPr lang="th-TH" dirty="0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65184"/>
          </a:xfrm>
        </p:spPr>
        <p:txBody>
          <a:bodyPr/>
          <a:lstStyle/>
          <a:p>
            <a:pPr marL="457200" lvl="1" indent="0">
              <a:buNone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3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	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ประกาศผลการจัดซื้อจัดจ้าง และสาระสำคัญของสัญญารายไตร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มาส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ไตร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มาสที่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หน่วยพัสดุดำเนินการประกาศแล้ว มีบางหน่วยงานไม่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จัดส่งตามกำหนดเวลา ขอเน้นย้ำ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ให้จัดส่งเอกสาร ภายในวันที่ 10 ของเดือนถัดไป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ภาควิชา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ที่มีงานจัดจ้าง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 เมื่อมีการตรวจรับงานเรียบร้อย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l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การส่งเอกสารเบิกจ่ายเงิน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ที่งานคลังและ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ต้องแนบเอกสารการคำนวณค่า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</a:t>
            </a:r>
          </a:p>
          <a:p>
            <a:pPr marL="0" indent="0" algn="l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ซื้อรวม</a:t>
            </a:r>
          </a:p>
          <a:p>
            <a:pPr marL="0" indent="0" algn="l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ขอให้จัดส่งเอกสารซื้อรวมภายในกำหนดระยะเวลาตามแผน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http://www.gprocurement.go.th/wps/wcm/connect/32323e58-2fbb-4c2a-9662-b4cc8cdcf559/iconbigbook.png?MOD=AJPERES&amp;CACHEID=ROOTWORKSPACE-32323e58-2fbb-4c2a-9662-b4cc8cdcf559-lVwjFH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69" y="4867250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</a:t>
            </a:r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  <a:b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ปฏิบัติเกี่ยวกับ</a:t>
            </a:r>
            <a:r>
              <a:rPr lang="th-TH" sz="36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</a:t>
            </a:r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จ้างที่เปลี่ยนแปลงจากเดิม</a:t>
            </a:r>
            <a:b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ซื้อแต่ละครั้งสามารถจัดซื้อวัสดุรวมกันมากกว่า 1 ประเภท เช่น วัสดุสำนักงานรวมกับวัสดุงานบ้านงานครัว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ซื้อวัสดุรวมในบางรายการจะจัดซื้อเป็นวัสดุคงคลัง ตอนส่งเอกสารใบตรวจรับไปให้กรรมการที่ภาควิชาฯ ลงนาม จะส่งใบเบิกพัสดุไปด้วย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การซ่อมครุภัณฑ์จะต้องระบุเลขครุภัณฑ์ในใบขอเสนอจ้างมาด้วย เพื่อให้สามารถเรียกดู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ประวัติ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การซ่อมครุภัณฑ์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ในระบบ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CU-ERP S4/HANA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(กรณีซ่อมมากกว่า 1 เครื่อง ต้องระบุเลขครุภัณฑ์ให้ครบ และต้องแยกบรรทัดรายการกัน)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14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922300"/>
          </a:xfrm>
        </p:spPr>
        <p:txBody>
          <a:bodyPr/>
          <a:lstStyle/>
          <a:p>
            <a:pPr marL="457200" lvl="1" indent="0" algn="l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ด้านการบริหารพัสดุ ได้แก่ การเก็บ การบันทึก การเบิกจ่าย การยืม การบำรุงรักษา การตรวจสอบ และการจำหน่ายพัสดุ ตามระเบียบกระทรวงการคลังฯ พ.ศ.2560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457200" lvl="1" indent="0"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ยกยอดสินทรัพย์ใหม่ ในระบบ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SAP S/4 HANA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	1.1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เตรียมการ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มหาวิทยาลัยจัดพิมพ์รายงานสินทรัพย์คงเหลือ ส่งให้กับ คณะ/สถาบัน/ศูนย์/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</a:p>
          <a:p>
            <a:pPr marL="457200" lvl="1" indent="0">
              <a:buNone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ขั้นตอนการตรวจสอบ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คณะ/สถาบัน/ศูนย์/หน่วยงาน ดำเนินการตรวจสอบ การตัดจำหน่าย/การโอนย้าย (ถ้ามี) และยืนยัน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</a:p>
          <a:p>
            <a:pPr marL="457200" lvl="1" indent="0">
              <a:buNone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การทดลองยกยอดสินทรัพย์ ในระบบ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SAP S/4 HANA</a:t>
            </a:r>
          </a:p>
          <a:p>
            <a:pPr marL="457200" lvl="1" indent="0"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การยกยอดของสินทรัพย์จริง ในระบบ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SAP S/4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HANA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53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F72F-6BEA-4EA2-B4E4-0030ACA1136F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87974"/>
              </p:ext>
            </p:extLst>
          </p:nvPr>
        </p:nvGraphicFramePr>
        <p:xfrm>
          <a:off x="755576" y="1268760"/>
          <a:ext cx="7931225" cy="5478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528">
                  <a:extLst>
                    <a:ext uri="{9D8B030D-6E8A-4147-A177-3AD203B41FA5}">
                      <a16:colId xmlns:a16="http://schemas.microsoft.com/office/drawing/2014/main" xmlns="" val="2159012943"/>
                    </a:ext>
                  </a:extLst>
                </a:gridCol>
                <a:gridCol w="5639050">
                  <a:extLst>
                    <a:ext uri="{9D8B030D-6E8A-4147-A177-3AD203B41FA5}">
                      <a16:colId xmlns:a16="http://schemas.microsoft.com/office/drawing/2014/main" xmlns="" val="171072645"/>
                    </a:ext>
                  </a:extLst>
                </a:gridCol>
                <a:gridCol w="1225647">
                  <a:extLst>
                    <a:ext uri="{9D8B030D-6E8A-4147-A177-3AD203B41FA5}">
                      <a16:colId xmlns:a16="http://schemas.microsoft.com/office/drawing/2014/main" xmlns="" val="3888828556"/>
                    </a:ext>
                  </a:extLst>
                </a:gridCol>
              </a:tblGrid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7727435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สินทรัพย์หลัก ค่าใช้จ่ายรอตัดจ่าย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11262079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สินทรัพย์หลัก หมวดอาคาร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3547372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สินทรัพย์หลัก หมวดระบบสาธารณูปโภค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1197612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สินทรัพย์หลัก หมวดครุภัณฑ์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28,951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9868312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สินทรัพย์หลัก หมวดโปรแกรมไม่มีตัวตน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0731396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สินทรัพย์หลัก หมวดครุภัณฑ์มูลค่าต่ำ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5,832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8041472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สินทรัพย์หลัก หมวดครุภัณฑ์รับบริจาค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395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2015120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สินทรัพย์ย่อย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211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8627924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สินทรัพย์ระหว่างทาง (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AUC)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4211550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สินทรัพย์ยกยอด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ในระบบ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ERP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164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8405654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36,630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29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F72F-6BEA-4EA2-B4E4-0030ACA1136F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79512" y="1067947"/>
            <a:ext cx="8640960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 การ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ดำเนินการภายหลังการยกยอดสินทรัพย์ ในระบบ 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SAP S/4 HANA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1.5.1 การ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ส่งมอบข้อมูลการยกยอดสินทรัพย์  ดังนี้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1.5.1.1 Template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ยกยอดสินทรัพย์ ในระบบ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SAP S/4 HANA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1.5.1.2 บัญชี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ตรวจสอบพัสดุประจำปี งบประมาณ 2562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1.5.1.3 ผล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 action="ppaction://hlinkfile"/>
              </a:rPr>
              <a:t>Mapping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สินทรัพย์ กับบัญชีตรวจสอบพัสดุประจำปี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1.5.2 </a:t>
            </a: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ตรวจสอบและแก้ไขข้อมูลสินทรัพย์ 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1.5.2.1 สินทรัพย์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มีตัวตนอยู่จริงหรือไม่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1.5.2.2 สินทรัพย์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ที่ไม่ได้ใช้งานหรือไม่จำเป็นต้องใช้งานอีก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 descr="http://www.gprocurement.go.th/wps/wcm/connect/32323e58-2fbb-4c2a-9662-b4cc8cdcf559/iconbigbook.png?MOD=AJPERES&amp;CACHEID=ROOTWORKSPACE-32323e58-2fbb-4c2a-9662-b4cc8cdcf559-lVwjFH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94" y="2276872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F72F-6BEA-4EA2-B4E4-0030ACA1136F}" type="slidenum">
              <a:rPr lang="en-US" smtClean="0"/>
              <a:pPr>
                <a:defRPr/>
              </a:pPr>
              <a:t>23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79512" y="1067947"/>
            <a:ext cx="8640960" cy="380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1.5.3 การ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1.5.3.1 สรุปผล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การตรวจสอบ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1.5.3.2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คัดเลือก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 วิธีการแก้ไข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ดำเนินการจำหน่าย/ตัดจำหน่าย ในระบบ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ERP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ถ้ามีเอกสาร/การโอนย้าย)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1.5.3.3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แก้ไข 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1.5.3.4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ปรับปรุง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เพิ่มเติมบัญชีทะเบียนคุมครุภัณฑ์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1.5.3.5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หมายเลขประจำตัวสินทรัพย์ใหม่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F72F-6BEA-4EA2-B4E4-0030ACA1136F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24542"/>
              </p:ext>
            </p:extLst>
          </p:nvPr>
        </p:nvGraphicFramePr>
        <p:xfrm>
          <a:off x="467544" y="1916832"/>
          <a:ext cx="8075240" cy="4297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289">
                  <a:extLst>
                    <a:ext uri="{9D8B030D-6E8A-4147-A177-3AD203B41FA5}">
                      <a16:colId xmlns:a16="http://schemas.microsoft.com/office/drawing/2014/main" xmlns="" val="2048451633"/>
                    </a:ext>
                  </a:extLst>
                </a:gridCol>
                <a:gridCol w="4372837">
                  <a:extLst>
                    <a:ext uri="{9D8B030D-6E8A-4147-A177-3AD203B41FA5}">
                      <a16:colId xmlns:a16="http://schemas.microsoft.com/office/drawing/2014/main" xmlns="" val="1938651261"/>
                    </a:ext>
                  </a:extLst>
                </a:gridCol>
                <a:gridCol w="828037">
                  <a:extLst>
                    <a:ext uri="{9D8B030D-6E8A-4147-A177-3AD203B41FA5}">
                      <a16:colId xmlns:a16="http://schemas.microsoft.com/office/drawing/2014/main" xmlns="" val="3101297633"/>
                    </a:ext>
                  </a:extLst>
                </a:gridCol>
                <a:gridCol w="827204">
                  <a:extLst>
                    <a:ext uri="{9D8B030D-6E8A-4147-A177-3AD203B41FA5}">
                      <a16:colId xmlns:a16="http://schemas.microsoft.com/office/drawing/2014/main" xmlns="" val="1438449985"/>
                    </a:ext>
                  </a:extLst>
                </a:gridCol>
                <a:gridCol w="827204">
                  <a:extLst>
                    <a:ext uri="{9D8B030D-6E8A-4147-A177-3AD203B41FA5}">
                      <a16:colId xmlns:a16="http://schemas.microsoft.com/office/drawing/2014/main" xmlns="" val="846823649"/>
                    </a:ext>
                  </a:extLst>
                </a:gridCol>
                <a:gridCol w="774669">
                  <a:extLst>
                    <a:ext uri="{9D8B030D-6E8A-4147-A177-3AD203B41FA5}">
                      <a16:colId xmlns:a16="http://schemas.microsoft.com/office/drawing/2014/main" xmlns="" val="3352135443"/>
                    </a:ext>
                  </a:extLst>
                </a:gridCol>
              </a:tblGrid>
              <a:tr h="781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 62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62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 63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ก.พ.63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7405356"/>
                  </a:ext>
                </a:extLst>
              </a:tr>
              <a:tr h="68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การตรวจสอบ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6549695"/>
                  </a:ext>
                </a:extLst>
              </a:tr>
              <a:tr h="68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สรุปผลการตรวจสอบ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1256607"/>
                  </a:ext>
                </a:extLst>
              </a:tr>
              <a:tr h="68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คัดเลือกแนวทาง วิธีการแก้ไข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1360710"/>
                  </a:ext>
                </a:extLst>
              </a:tr>
              <a:tr h="68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ดำเนินการแก้ไข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3183315"/>
                  </a:ext>
                </a:extLst>
              </a:tr>
              <a:tr h="781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การปรับปรุงเพิ่มเติม / ติดหมายเลขประจำตัวสินทรัพย์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ภายในปีงบประมาณ</a:t>
                      </a:r>
                      <a:r>
                        <a:rPr lang="th-TH" sz="2400" baseline="0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2563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2086379"/>
                  </a:ext>
                </a:extLst>
              </a:tr>
            </a:tbl>
          </a:graphicData>
        </a:graphic>
      </p:graphicFrame>
      <p:sp>
        <p:nvSpPr>
          <p:cNvPr id="4" name="AutoShape 4"/>
          <p:cNvSpPr>
            <a:spLocks noChangeShapeType="1"/>
          </p:cNvSpPr>
          <p:nvPr/>
        </p:nvSpPr>
        <p:spPr bwMode="auto">
          <a:xfrm>
            <a:off x="6588224" y="4293096"/>
            <a:ext cx="36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3"/>
          <p:cNvSpPr>
            <a:spLocks noChangeShapeType="1"/>
          </p:cNvSpPr>
          <p:nvPr/>
        </p:nvSpPr>
        <p:spPr bwMode="auto">
          <a:xfrm>
            <a:off x="5724128" y="2852936"/>
            <a:ext cx="36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/>
          <p:cNvSpPr>
            <a:spLocks noChangeShapeType="1"/>
          </p:cNvSpPr>
          <p:nvPr/>
        </p:nvSpPr>
        <p:spPr bwMode="auto">
          <a:xfrm>
            <a:off x="6156216" y="3573016"/>
            <a:ext cx="36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"/>
          <p:cNvSpPr>
            <a:spLocks noChangeShapeType="1"/>
          </p:cNvSpPr>
          <p:nvPr/>
        </p:nvSpPr>
        <p:spPr bwMode="auto">
          <a:xfrm>
            <a:off x="6948264" y="4941168"/>
            <a:ext cx="1584000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91774" y="1124744"/>
            <a:ext cx="6080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แผนการดำเนินการตรวจสอบและแก้ไขข้อมูลสินทรัพย์</a:t>
            </a:r>
            <a:endParaRPr kumimoji="0" lang="th-TH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50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F72F-6BEA-4EA2-B4E4-0030ACA1136F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25</a:t>
            </a:fld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067947"/>
            <a:ext cx="8640960" cy="5425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เรื่อง</a:t>
            </a:r>
            <a:r>
              <a:rPr lang="th-TH" b="1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อื่นๆ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การตรวจสอบ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2.2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/>
              </a:rPr>
              <a:t>ประกาศ จุฬาฯ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เรื่อง ที่ดิน อาคาร อุปกรณ์ และสินทรัพย์ไม่มีตัวตน อัตราค่าเสื่อมราคา อัตราค่าตัดจำหน่าย และแนวปฏิบัติทางบัญชี พ.ศ. 2561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2.3 </a:t>
            </a: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แนวทางการปันส่วนสินทรัพย์ระหว่างทาง ดังนี้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		2.3.1 ภาควิชา/หน่วยงาน/โครงการ/หลักสูตร ดำเนินการตรวจรับพัสดุและ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เบิกจ่าย</a:t>
            </a:r>
          </a:p>
          <a:p>
            <a:pPr>
              <a:spcAft>
                <a:spcPts val="0"/>
              </a:spcAft>
            </a:pP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2.3.2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ภาควิชา/หน่วยงาน/โครงการ/หลักสูตร กรอก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Template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ขอสร้างรหัสสินทรัพย์ พร้อมทั้งราคาการปันส่วน (การปันส่วนจากบริษัท/ห้างร้าน) และ</a:t>
            </a:r>
            <a:r>
              <a:rPr lang="th-TH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จัดทำหนังสือขอสร้างรหัสสินทรัพย์ใหม่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(เรียน..............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2.3.3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หน่วยพัสดุ งานคลังและพัสดุ จัดส่งขอสร้างรหัสสินทรัพย์ใหม่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กับ</a:t>
            </a:r>
          </a:p>
          <a:p>
            <a:pPr>
              <a:spcAft>
                <a:spcPts val="0"/>
              </a:spcAft>
            </a:pP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</a:t>
            </a:r>
            <a:r>
              <a:rPr lang="en-US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Data Center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87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EF72F-6BEA-4EA2-B4E4-0030ACA1136F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79512" y="1025290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spcAft>
                <a:spcPts val="0"/>
              </a:spcAft>
            </a:pPr>
            <a:r>
              <a:rPr lang="th-TH" sz="2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2.3.4 </a:t>
            </a: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หน่วยการเงินและบัญชี คณะฯ ดำเนินการตั้งหนี้เบิกจ่าย และสำเนา</a:t>
            </a:r>
            <a:r>
              <a:rPr lang="th-TH" sz="2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แจ้งหน่วย</a:t>
            </a: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พัสดุ คณะฯ  </a:t>
            </a:r>
            <a:endParaRPr lang="en-US" sz="2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		</a:t>
            </a:r>
            <a:r>
              <a:rPr lang="th-TH" sz="2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2.3.5 </a:t>
            </a: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หน่วยพัสดุ คณะฯ ดำเนินการโอนปันส่วนสินทรัพย์ระหว่างทาง ในระบบ </a:t>
            </a:r>
            <a:r>
              <a:rPr lang="en-US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</a:p>
          <a:p>
            <a:pPr>
              <a:spcAft>
                <a:spcPts val="0"/>
              </a:spcAft>
            </a:pPr>
            <a:r>
              <a:rPr lang="en-US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CU-ERP </a:t>
            </a: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และส่ง</a:t>
            </a:r>
            <a:r>
              <a:rPr lang="th-TH" sz="2600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สำเนาหนังสือขอสร้างรหัสสินทรัพย์ใหม่</a:t>
            </a: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ให้กับ ภาควิชา/หน่วยงาน/โครงการ</a:t>
            </a:r>
            <a:r>
              <a:rPr lang="th-TH" sz="2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</a:p>
          <a:p>
            <a:pPr>
              <a:spcAft>
                <a:spcPts val="0"/>
              </a:spcAft>
            </a:pP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หลักสูตร</a:t>
            </a:r>
            <a:endParaRPr lang="en-US" sz="2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		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2.3.6 ภาควิชา/หน่วยงาน/โครงการ/หลักสูตร จัดทำบัญชีทะเบียนควบคุม</a:t>
            </a:r>
            <a:r>
              <a:rPr lang="th-TH" sz="2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ครุภัณฑ์  </a:t>
            </a:r>
          </a:p>
          <a:p>
            <a:pPr>
              <a:spcAft>
                <a:spcPts val="0"/>
              </a:spcAft>
            </a:pP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ของ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2.4 </a:t>
            </a:r>
            <a:r>
              <a:rPr lang="th-TH" sz="2400" b="1" dirty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แนวทางการบันทึกรูปภาพครุภัณฑ์ในระบบ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ERP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4293096"/>
            <a:ext cx="7128792" cy="264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2.5 แบบฟอร์ม</a:t>
            </a:r>
            <a:r>
              <a:rPr lang="th-TH" b="1" dirty="0" err="1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ต่างๆ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ได้แก่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2.5.1 แบบฟอร์ม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2" action="ppaction://hlinkfile"/>
              </a:rPr>
              <a:t>Template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การขอสร้างเลขสินทรัพย์  </a:t>
            </a:r>
            <a:endParaRPr lang="en-US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2.5.2 บัญชี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3" action="ppaction://hlinkfile"/>
              </a:rPr>
              <a:t>คุมวัสดุ  </a:t>
            </a:r>
            <a:endParaRPr lang="en-US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2.5.3 ใบ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4" action="ppaction://hlinkfile"/>
              </a:rPr>
              <a:t>เบิก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4" action="ppaction://hlinkfile"/>
              </a:rPr>
              <a:t>วัสดุ 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 ใบ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ยืมวัสดุ</a:t>
            </a:r>
          </a:p>
          <a:p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17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062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แนวทางปฏิบัติเกี่ยวกับ</a:t>
            </a:r>
            <a:r>
              <a:rPr lang="th-TH" sz="36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ซื้อจัดจ้างที่เปลี่ยนแปลงจากเดิม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18488" cy="172744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ทำเอกสารในระบบ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e-GP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ภายใต้รหัสหน่วยงาน คณะวิทยาศาสตร์ แทนรหัสเดิม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แบบฟอร์มใบ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PR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/>
              </a:rPr>
              <a:t>PO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3356992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2pPr>
            <a:lvl3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3pPr>
            <a:lvl4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4pPr>
            <a:lvl5pPr algn="thaiDist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5pPr>
            <a:lvl6pPr marL="4572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6pPr>
            <a:lvl7pPr marL="9144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7pPr>
            <a:lvl8pPr marL="13716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8pPr>
            <a:lvl9pPr marL="1828800" algn="thaiDist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Comic Sans MS" pitchFamily="66" charset="0"/>
                <a:cs typeface="Browallia New" pitchFamily="34" charset="-34"/>
              </a:defRPr>
            </a:lvl9pPr>
          </a:lstStyle>
          <a:p>
            <a:pPr algn="ctr"/>
            <a:r>
              <a:rPr lang="th-TH" sz="36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ซื้อจัดจ้างรายการงบลงทุน</a:t>
            </a:r>
            <a:endParaRPr lang="th-TH" sz="3600" kern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149080"/>
            <a:ext cx="9108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/>
              </a:rPr>
              <a:t>แผ่นดิน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2.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/>
              </a:rPr>
              <a:t>จุฬาลงกรณ์มหาวิทยาลัย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รายการ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ครุภัณฑ์สามารถดูได้จาก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6"/>
              </a:rPr>
              <a:t>http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6"/>
              </a:rPr>
              <a:t>://admin.sc.chula.ac.th/stock/download-s-other.php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1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073256"/>
              </p:ext>
            </p:extLst>
          </p:nvPr>
        </p:nvGraphicFramePr>
        <p:xfrm>
          <a:off x="8315" y="1009105"/>
          <a:ext cx="9116816" cy="5851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560">
                  <a:extLst>
                    <a:ext uri="{9D8B030D-6E8A-4147-A177-3AD203B41FA5}">
                      <a16:colId xmlns:a16="http://schemas.microsoft.com/office/drawing/2014/main" xmlns="" val="4020814203"/>
                    </a:ext>
                  </a:extLst>
                </a:gridCol>
                <a:gridCol w="1441837">
                  <a:extLst>
                    <a:ext uri="{9D8B030D-6E8A-4147-A177-3AD203B41FA5}">
                      <a16:colId xmlns:a16="http://schemas.microsoft.com/office/drawing/2014/main" xmlns="" val="1706489810"/>
                    </a:ext>
                  </a:extLst>
                </a:gridCol>
                <a:gridCol w="3738810">
                  <a:extLst>
                    <a:ext uri="{9D8B030D-6E8A-4147-A177-3AD203B41FA5}">
                      <a16:colId xmlns:a16="http://schemas.microsoft.com/office/drawing/2014/main" xmlns="" val="2959187197"/>
                    </a:ext>
                  </a:extLst>
                </a:gridCol>
                <a:gridCol w="645558">
                  <a:extLst>
                    <a:ext uri="{9D8B030D-6E8A-4147-A177-3AD203B41FA5}">
                      <a16:colId xmlns:a16="http://schemas.microsoft.com/office/drawing/2014/main" xmlns="" val="882033245"/>
                    </a:ext>
                  </a:extLst>
                </a:gridCol>
                <a:gridCol w="573830">
                  <a:extLst>
                    <a:ext uri="{9D8B030D-6E8A-4147-A177-3AD203B41FA5}">
                      <a16:colId xmlns:a16="http://schemas.microsoft.com/office/drawing/2014/main" xmlns="" val="1669616201"/>
                    </a:ext>
                  </a:extLst>
                </a:gridCol>
                <a:gridCol w="717287">
                  <a:extLst>
                    <a:ext uri="{9D8B030D-6E8A-4147-A177-3AD203B41FA5}">
                      <a16:colId xmlns:a16="http://schemas.microsoft.com/office/drawing/2014/main" xmlns="" val="1660635071"/>
                    </a:ext>
                  </a:extLst>
                </a:gridCol>
                <a:gridCol w="789016">
                  <a:extLst>
                    <a:ext uri="{9D8B030D-6E8A-4147-A177-3AD203B41FA5}">
                      <a16:colId xmlns:a16="http://schemas.microsoft.com/office/drawing/2014/main" xmlns="" val="1494946383"/>
                    </a:ext>
                  </a:extLst>
                </a:gridCol>
                <a:gridCol w="680918">
                  <a:extLst>
                    <a:ext uri="{9D8B030D-6E8A-4147-A177-3AD203B41FA5}">
                      <a16:colId xmlns:a16="http://schemas.microsoft.com/office/drawing/2014/main" xmlns="" val="114964196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ชื่อศูนย์ต้นทุน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หน่วยนับ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strike="noStrike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ราคา/หน่วย</a:t>
                      </a:r>
                      <a:endParaRPr lang="th-TH" sz="1400" b="1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ราคารวม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ส่งสเปกแล้ว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848906"/>
                  </a:ext>
                </a:extLst>
              </a:tr>
              <a:tr h="4266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สายงานบริการวิชาการและวิเคราะห์ทดสอบด้าน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เครื่องตรวจหาชนิดและมวลของสารประกอบโดยการวิเคราะห์โดยตรงจากสารตัวอย่าง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7,490,000.00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7,490,000.00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87939494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วท.บ.ชีววิทยา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ชุดกล้องจุลทรรศน์ฟลูออเรสเซนต์ พร้อมแท่นควบคุมอุณหภูมิ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72829023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วท.บ.ชีววิทยา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ชุดเครื่องตรวจวัดปริมาณสารปริมาตรระดับไมโครลิตร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695,500.00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695,500.00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66856351"/>
                  </a:ext>
                </a:extLst>
              </a:tr>
              <a:tr h="207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วท.บ.ฟิสิกส์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ระบบแม่เหล็กชนิดตัวเหนี่ยวนำยิ่งยวดที่ไม่ใช้สารหล่อเย็น ความหนาแน่น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86622954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วท.บ.พฤกษศาสตร์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เครื่องเตรียมชิ้นเนื้ออัตโนมัติพร้อมระบบกำจัดไอระเหย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th-TH" sz="1400" b="1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53145246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วท.บ.พฤกษศาสตร์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เครื่องวัดศักย์ของน้ำในใบพืช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513,600.00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513,600.00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35994340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วท.บ.พฤกษศาสตร์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เครื่องนึ่งฆ่าเชื้อด้วยแรงดันไอน้ำ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th-TH" sz="1400" b="1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13986837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วท.บ.วิศวกรรม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ชุดวิเคราะห์ค่าการดูดซับทางเคมี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37767945"/>
                  </a:ext>
                </a:extLst>
              </a:tr>
              <a:tr h="4266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วท.บ.วิศวกรรม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ชุดวิเคราะห์สารประกอบอินทรีย์แก๊สโครมาโทรกราฟี-แมส</a:t>
                      </a:r>
                      <a:r>
                        <a:rPr lang="th-TH" sz="1400" u="none" strike="noStrike" kern="1200" baseline="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สเปคสเปค</a:t>
                      </a:r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โทรมิเตอร์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4,049,400.00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4,049,400.00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05259376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วท.บ.ธรณีวิทยา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ชุดเครื่องมือสำรวจธรณีฟิสิกส์เพื่อสร้างภาพความต้านทานไฟฟ้าใต้ผิวดิน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856,000.00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856,000.00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th-TH" sz="1400" b="1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21068908"/>
                  </a:ext>
                </a:extLst>
              </a:tr>
              <a:tr h="4266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วท.บ.วิทยาศาสตร์สิ่งแวดล้อม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ชุดวิเคราะห์หาปริมาณธาตุต่างๆ พร้อมกันหลายชนิด (</a:t>
                      </a:r>
                      <a:r>
                        <a:rPr lang="en-US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Inductively coupled</a:t>
                      </a:r>
                      <a:endParaRPr lang="en-US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4,889,900.00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4,889,900.00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47614063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วท.บ.วิทยาศาสตร์ทางทะเล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ชุดไซมัลเตเนียสฟลูออเรสเซนซ์/ยูวีวิสิเบิลสเปคโตรมิเตอร์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2,700,000.00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40492357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วท.บ.ชีวเคมี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กล้องจุลทรรศน์เพื่อศึกษาและบันทึกเซลล์ชนิดรายละเอียดสูง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กล้อง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88408301"/>
                  </a:ext>
                </a:extLst>
              </a:tr>
              <a:tr h="4266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วท.บ.ชีวเคมี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เครื่องถ่ายภาพและวิเคราะห์แถบสารพันธุกรรมและโปรตีนในตัวอย่าง (</a:t>
                      </a:r>
                      <a:r>
                        <a:rPr lang="en-US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Imaging</a:t>
                      </a:r>
                      <a:endParaRPr lang="en-U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2,250,000.00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645864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วท.บ.ชีวเคมี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เครื่องเพิ่มปริมาณสารพันธุกรรม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1,200,000.00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64649266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วท.บ.วัสดุศาสตร์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เครื่องวิเคราะห์สารโดยใช้แสงอินฟราเรด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1,500,000.00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05273594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วท.บ.จุลชีววิทยา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ชุดเครื่องอ่านปฏิกิริยาบนไมโครเพลทมัลติโหมด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2,000,000.00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12524064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วท.บ.จุลชีววิทยา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เครื่องเขย่าแบบควบคุมอุณหภูมิ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1,900,000.00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68949148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วท.บ.เทคโนโลยีทางอาหาร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ชุดวัดคุณสมบัติการไหล (</a:t>
                      </a:r>
                      <a:r>
                        <a:rPr lang="en-US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Rheometer) </a:t>
                      </a:r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แบบควบคุมอุณหภูมิ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00018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วท.บ.เทคโนโลยีทางอาหาร</a:t>
                      </a:r>
                      <a:endParaRPr lang="th-TH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เครื่องแก๊สโครมาโตรกราฟ (</a:t>
                      </a:r>
                      <a:r>
                        <a:rPr lang="en-US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GC)</a:t>
                      </a:r>
                      <a:endParaRPr lang="en-US" sz="14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2,000,000.00</a:t>
                      </a:r>
                      <a:endParaRPr lang="th-TH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28041346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57,094,400.00</a:t>
                      </a:r>
                      <a:endParaRPr lang="th-TH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kern="12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kern="1200" baseline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3197382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9900" y="6617097"/>
            <a:ext cx="1090612" cy="268287"/>
          </a:xfrm>
        </p:spPr>
        <p:txBody>
          <a:bodyPr/>
          <a:lstStyle/>
          <a:p>
            <a:pPr>
              <a:defRPr/>
            </a:pPr>
            <a:fld id="{5D68A6DD-4436-4E1A-90E8-BEF9AE819F83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4</a:t>
            </a:fld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88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278673"/>
              </p:ext>
            </p:extLst>
          </p:nvPr>
        </p:nvGraphicFramePr>
        <p:xfrm>
          <a:off x="13366" y="-9"/>
          <a:ext cx="9105248" cy="6875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78">
                  <a:extLst>
                    <a:ext uri="{9D8B030D-6E8A-4147-A177-3AD203B41FA5}">
                      <a16:colId xmlns:a16="http://schemas.microsoft.com/office/drawing/2014/main" xmlns="" val="1885347566"/>
                    </a:ext>
                  </a:extLst>
                </a:gridCol>
                <a:gridCol w="1723956">
                  <a:extLst>
                    <a:ext uri="{9D8B030D-6E8A-4147-A177-3AD203B41FA5}">
                      <a16:colId xmlns:a16="http://schemas.microsoft.com/office/drawing/2014/main" xmlns="" val="2806867194"/>
                    </a:ext>
                  </a:extLst>
                </a:gridCol>
                <a:gridCol w="623482">
                  <a:extLst>
                    <a:ext uri="{9D8B030D-6E8A-4147-A177-3AD203B41FA5}">
                      <a16:colId xmlns:a16="http://schemas.microsoft.com/office/drawing/2014/main" xmlns="" val="1873592385"/>
                    </a:ext>
                  </a:extLst>
                </a:gridCol>
                <a:gridCol w="625506">
                  <a:extLst>
                    <a:ext uri="{9D8B030D-6E8A-4147-A177-3AD203B41FA5}">
                      <a16:colId xmlns:a16="http://schemas.microsoft.com/office/drawing/2014/main" xmlns="" val="1863874676"/>
                    </a:ext>
                  </a:extLst>
                </a:gridCol>
                <a:gridCol w="483440">
                  <a:extLst>
                    <a:ext uri="{9D8B030D-6E8A-4147-A177-3AD203B41FA5}">
                      <a16:colId xmlns:a16="http://schemas.microsoft.com/office/drawing/2014/main" xmlns="" val="249987322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2086381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5283373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1618654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79283293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39445959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841262996"/>
                    </a:ext>
                  </a:extLst>
                </a:gridCol>
                <a:gridCol w="1234246">
                  <a:extLst>
                    <a:ext uri="{9D8B030D-6E8A-4147-A177-3AD203B41FA5}">
                      <a16:colId xmlns:a16="http://schemas.microsoft.com/office/drawing/2014/main" xmlns="" val="764913397"/>
                    </a:ext>
                  </a:extLst>
                </a:gridCol>
              </a:tblGrid>
              <a:tr h="17745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รายการครุภัณฑ์งบประมาณจุฬาลงกรณ์</a:t>
                      </a:r>
                      <a:r>
                        <a:rPr lang="th-TH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 </a:t>
                      </a:r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(เงินรายได้) ประจำปีงบประมาณ 2563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0454103"/>
                  </a:ext>
                </a:extLst>
              </a:tr>
              <a:tr h="350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ภาควิชา/โครงการ/หลักสูตร</a:t>
                      </a:r>
                      <a:b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/หน่วยงาน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วิธีการจัดซื้อจัดจ้าง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จำนวนรายการ</a:t>
                      </a:r>
                      <a:b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ครุภัณฑ์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จำนวนรายการครุภัณฑ์ยังไม่ได้จัดซื้อ 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จำนวนรายการครุภัณฑ์ที่จัดซื้อแล้ว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774341"/>
                  </a:ext>
                </a:extLst>
              </a:tr>
              <a:tr h="3437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เฉพาะเจาะจง</a:t>
                      </a:r>
                      <a:b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ERP</a:t>
                      </a:r>
                      <a:r>
                        <a:rPr lang="th-TH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เฉพาะเจาะจง</a:t>
                      </a:r>
                      <a:b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e-GP</a:t>
                      </a:r>
                      <a:r>
                        <a:rPr lang="th-TH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e-bidding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ยังไม่ถึงกำหนดแผนการจัดซื้อ/จ้าง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ถึงกำหนด</a:t>
                      </a:r>
                      <a:b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แต่ยังไม่ได้จัดซื้อ/จ้าง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จัดซื้อ/จ้าง</a:t>
                      </a:r>
                      <a:br>
                        <a:rPr lang="th-TH" sz="11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ตามแผน</a:t>
                      </a:r>
                      <a:endParaRPr lang="th-TH" sz="11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จัดซื้อ/จ้าง </a:t>
                      </a:r>
                      <a:br>
                        <a:rPr lang="th-TH" sz="11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ก่อนแผน</a:t>
                      </a:r>
                      <a:endParaRPr lang="th-TH" sz="11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จัดซื้อ/จ้าง </a:t>
                      </a:r>
                      <a:endParaRPr lang="en-US" sz="11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1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ล่าช้ากว่า</a:t>
                      </a:r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308557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ภ.คณิตศาสตร์ ฯ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2405921471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ภ.เคมี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1783818715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ภ.ชีววิทยา 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 1 เรื่อง อยู่ขั้นตอนตรวจ</a:t>
                      </a:r>
                      <a:r>
                        <a:rPr lang="th-TH" sz="11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สเปค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2983017431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ภ.ฟิสิกส์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3819247238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ภ.พฤษศาสตร์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 3 เรื่อง อยู่ขั้นตอนตรวจ</a:t>
                      </a:r>
                      <a:r>
                        <a:rPr lang="th-TH" sz="11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สเปค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3331340440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ภ.เคมีเทคนิค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8374171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ภ.ธรณีวิทยา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4202117193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ภ.วท.สิ่งแวดล้อม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4141191964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ภ.วท.ทางทะเล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4279980074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ภ.ชีวเคมี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1324311188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ภ.วัสดุศาสตร์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 1 เรื่อง อยู่ขั้นตอนตรวจ</a:t>
                      </a:r>
                      <a:r>
                        <a:rPr lang="th-TH" sz="11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สเปค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3174871804"/>
                  </a:ext>
                </a:extLst>
              </a:tr>
              <a:tr h="350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ภ.จุลชีววิทยา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ส่ง 3 เรื่อง </a:t>
                      </a:r>
                      <a:r>
                        <a:rPr lang="en-US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 1 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 อยู่ขั้นตอนตรวจ</a:t>
                      </a:r>
                      <a:r>
                        <a:rPr lang="th-TH" sz="11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สเปค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 เรื่อง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3294862418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ภ.วท.ทางภาพถ่ายฯ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1965513854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ภ.เทคโนโลยีทางอาหาร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578743225"/>
                  </a:ext>
                </a:extLst>
              </a:tr>
              <a:tr h="350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หลักสูตรวิทยา</a:t>
                      </a:r>
                      <a:r>
                        <a:rPr lang="th-TH" sz="11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ตรมหาบัณฑิต ธรณีศาสตร์_ร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2632339333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หลักสูตรเทคโนฯชีวภาพ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1682185678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หลักสูตรปิโตรเคมี ฯ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16716672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ศูนย์วิทยาศาสตร์โอมิกส์ฯ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4200955399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ห้องปฏิบัติการวิจัยและทดสอบอาหาร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205693683"/>
                  </a:ext>
                </a:extLst>
              </a:tr>
              <a:tr h="350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ศูนย์เชี่ยวชาญเฉพาะทางด้านโรงงานต้นแบบแปรรูป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4274291848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งานบริหารกายภาพ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 2 เรื่อง (ส่งคืนแก้ไข)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3202280460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ง.เทคโนโลยีสารสนเทศและสื่อการศึกษา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982828243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หน่วยยุทธศาสตร์และการงบประมาณ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1000351192"/>
                  </a:ext>
                </a:extLst>
              </a:tr>
              <a:tr h="350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งานพัฒนาวิชาการและพัฒนานิสิต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 4 เรื่อง อยู่ในขั้นตอนขอใบเสนอราคาจัดทำรายละเอียด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2607799499"/>
                  </a:ext>
                </a:extLst>
              </a:tr>
              <a:tr h="1774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งานวิจัยและบริการวิชาการ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2201125955"/>
                  </a:ext>
                </a:extLst>
              </a:tr>
              <a:tr h="350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งานบริการวิชาการและวิเคราะห์ทดสอบด้าน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2944941980"/>
                  </a:ext>
                </a:extLst>
              </a:tr>
              <a:tr h="350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คก.ยกระดับจุฬาฯสู่ความเป็เลิศระดับโลกด้านฟิสิกส์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826592906"/>
                  </a:ext>
                </a:extLst>
              </a:tr>
              <a:tr h="1774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sng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  <a:endParaRPr lang="th-TH" sz="1100" b="1" i="0" u="sng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sng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</a:t>
                      </a:r>
                      <a:endParaRPr lang="th-TH" sz="1100" b="1" i="0" u="sng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sng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1100" b="1" i="0" u="sng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sng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247</a:t>
                      </a:r>
                      <a:endParaRPr lang="th-TH" sz="1100" b="1" i="0" u="sng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sng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219</a:t>
                      </a:r>
                      <a:endParaRPr lang="th-TH" sz="11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sng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1100" b="1" i="0" u="sng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sng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1" i="0" u="sng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662" marR="4662" marT="4662" marB="0" anchor="ctr"/>
                </a:tc>
                <a:extLst>
                  <a:ext uri="{0D108BD9-81ED-4DB2-BD59-A6C34878D82A}">
                    <a16:rowId xmlns:a16="http://schemas.microsoft.com/office/drawing/2014/main" xmlns="" val="92866196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9900" y="6617097"/>
            <a:ext cx="1090612" cy="268287"/>
          </a:xfrm>
        </p:spPr>
        <p:txBody>
          <a:bodyPr/>
          <a:lstStyle/>
          <a:p>
            <a:pPr>
              <a:defRPr/>
            </a:pPr>
            <a:fld id="{5D68A6DD-4436-4E1A-90E8-BEF9AE819F83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5</a:t>
            </a:fld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3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หนังสือเวียนที่เกี่ยวข้อง</a:t>
            </a: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คณะกรรมการวินิจฉัยปัญหาการจัดซื้อจัดจ้างและการบริหารพัสดุภาครัฐ กรมบัญชีกลาง ที่ กค (กวจ)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04052/</a:t>
            </a:r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ว</a:t>
            </a:r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254</a:t>
            </a:r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29 พฤษภาคม 2562 เรื่อง แนวทางปฏิบัติในการรับของแถม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คณะกรรมการวินิจฉัยปัญหา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ซื้อจัดจ้างและการบริหารพัสดุภาครัฐ กรมบัญชีกลาง ที่ กค (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กวจ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/>
              </a:rPr>
              <a:t>04052/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/>
              </a:rPr>
              <a:t>ว457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 กันยายน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2562 เรื่อง แนวทางปฏิบัติในการ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รับส่วนแถมพิเศษ ส่วนชดเชย ส่วนสนับสนุน หรือส่วนอื่นใดเพิ่มเติม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หน่วยงานของรัฐกำหนดไว้ในขอบเขตของงานหรือรายละเอียดคุณลักษณะเฉพาะของพัสดุ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05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70"/>
            <a:ext cx="8229600" cy="1008062"/>
          </a:xfrm>
        </p:spPr>
        <p:txBody>
          <a:bodyPr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หนังสือเวียนที่เกี่ยวข้อง</a:t>
            </a: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2709"/>
            <a:ext cx="8435280" cy="5065291"/>
          </a:xfrm>
        </p:spPr>
        <p:txBody>
          <a:bodyPr/>
          <a:lstStyle/>
          <a:p>
            <a:pPr marL="0" indent="0" algn="l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ฝ่ายการพัสดุ สำนักบริหารการเงิน การบัญชี และการพัสดุ ที่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อว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64.2.8.3/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1592/2562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ลงวันที่ 19 กันยายน 2562 เรื่อง ซักซ้อมการตรวจสอบเอกสารการนำเข้าสินค้าโดยใช้เรือไทยตามกำหนดในสัญญาจัดซื้อจัดจ้าง</a:t>
            </a:r>
          </a:p>
          <a:p>
            <a:pPr marL="0" indent="0" algn="l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ฝ่าย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การพัสดุ สำนักบริหารการเงิน การบัญชี และการพัสดุ ที่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64.2.8.3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/>
              </a:rPr>
              <a:t>1673/2562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2562 เรื่อง ซักซ้อม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จ้างและการบริหารสัญญาแบบปรับราคาได้ (ค่า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K) </a:t>
            </a:r>
          </a:p>
          <a:p>
            <a:pPr marL="0" indent="0" algn="l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คณะกรรมการวินิจฉัยปัญหา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ซื้อจัดจ้างและการบริหารพัสดุภาครัฐ กรมบัญชีกลาง ที่ กค (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กวจ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/>
              </a:rPr>
              <a:t>0405.2/ว521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 แนวทางปฏิบัติในการกำหนด คุณสมบัติของผู้ยื่นข้อเสนอและการกำหนดผลงาน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16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57192"/>
          </a:xfrm>
        </p:spPr>
        <p:txBody>
          <a:bodyPr/>
          <a:lstStyle/>
          <a:p>
            <a:pPr marL="457200" lvl="1" indent="0">
              <a:buNone/>
            </a:pPr>
            <a:r>
              <a:rPr lang="th-TH" sz="23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ซักซ้อมแนวทางปฏิบัติเกี่ยวกับการจัดซื้อจัดจ้าง</a:t>
            </a:r>
          </a:p>
          <a:p>
            <a:pPr marL="457200" lvl="1" indent="0">
              <a:buNone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การจัดทำข้อมูลสาระสำคัญใน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 เพื่อประกาศเผยแพร่ ตามพระราชบัญญัติการจัดซื้อจัดจ้างและการบริหารพัสดุภาครัฐ พ.ศ.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 มาตรา 96 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  <p:pic>
        <p:nvPicPr>
          <p:cNvPr id="7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19072" r="20643" b="8541"/>
          <a:stretch/>
        </p:blipFill>
        <p:spPr bwMode="auto">
          <a:xfrm>
            <a:off x="323528" y="2492896"/>
            <a:ext cx="3600400" cy="38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493148"/>
            <a:ext cx="45365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57192"/>
          </a:xfrm>
        </p:spPr>
        <p:txBody>
          <a:bodyPr/>
          <a:lstStyle/>
          <a:p>
            <a:pPr marL="457200" lvl="1" indent="0">
              <a:buNone/>
            </a:pPr>
            <a:endParaRPr lang="th-TH" sz="1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กรณียังไม่ดำเนินการ</a:t>
            </a:r>
          </a:p>
          <a:p>
            <a:pPr marL="457200" lvl="1" indent="0">
              <a:buNone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A6DD-4436-4E1A-90E8-BEF9AE819F83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0355" t="21761" r="18848" b="13681"/>
          <a:stretch/>
        </p:blipFill>
        <p:spPr bwMode="auto">
          <a:xfrm>
            <a:off x="4452867" y="2132856"/>
            <a:ext cx="4324551" cy="360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32855"/>
            <a:ext cx="3913780" cy="36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Comic Sans MS"/>
        <a:ea typeface=""/>
        <a:cs typeface="Browallia New"/>
      </a:majorFont>
      <a:minorFont>
        <a:latin typeface="Comic Sans MS"/>
        <a:ea typeface=""/>
        <a:cs typeface="Browall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24559</TotalTime>
  <Words>1603</Words>
  <Application>Microsoft Office PowerPoint</Application>
  <PresentationFormat>On-screen Show (4:3)</PresentationFormat>
  <Paragraphs>767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Angsana New</vt:lpstr>
      <vt:lpstr>Arial</vt:lpstr>
      <vt:lpstr>Browallia New</vt:lpstr>
      <vt:lpstr>Calibri</vt:lpstr>
      <vt:lpstr>Comic Sans MS</vt:lpstr>
      <vt:lpstr>Cordia New</vt:lpstr>
      <vt:lpstr>TH Sarabun New</vt:lpstr>
      <vt:lpstr>TH SarabunPSK</vt:lpstr>
      <vt:lpstr>การออกแบบเริ่มต้น</vt:lpstr>
      <vt:lpstr>PowerPoint Presentation</vt:lpstr>
      <vt:lpstr> เรื่องที่ประชุม แนวทางปฏิบัติเกี่ยวกับการจัดซื้อจัดจ้างที่เปลี่ยนแปลงจากเดิม </vt:lpstr>
      <vt:lpstr>แนวทางปฏิบัติเกี่ยวกับการจัดซื้อจัดจ้างที่เปลี่ยนแปลงจากเดิม</vt:lpstr>
      <vt:lpstr>PowerPoint Presentation</vt:lpstr>
      <vt:lpstr>PowerPoint Presentation</vt:lpstr>
      <vt:lpstr>หนังสือเวียนที่เกี่ยวข้อง</vt:lpstr>
      <vt:lpstr>หนังสือเวียนที่เกี่ยวข้อง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iLLuSioN</dc:creator>
  <cp:lastModifiedBy>rrtr</cp:lastModifiedBy>
  <cp:revision>2091</cp:revision>
  <cp:lastPrinted>2019-11-12T12:37:11Z</cp:lastPrinted>
  <dcterms:created xsi:type="dcterms:W3CDTF">2008-12-03T19:09:27Z</dcterms:created>
  <dcterms:modified xsi:type="dcterms:W3CDTF">2019-11-13T06:27:33Z</dcterms:modified>
</cp:coreProperties>
</file>